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29ccfad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129ccfad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29ccfad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129ccfad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2c8956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12c8956a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2c8956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12c8956aa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2c8956a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12c8956aa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2c8956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12c8956a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2c8956a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12c8956aa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2c8956a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12c8956aa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2db581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12db581a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2db581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12db581a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0a40bc2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20a40bc2d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2db581a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12db581a3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2db581a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12db581a3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2db581a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12db581a3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2db581a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12db581a3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2db581a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12db581a3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2db581a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12db581a3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2db581a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12db581a3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12db581a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12db581a3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2db581a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12db581a3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12db581a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12db581a3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129ccfa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2129ccfad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2db581a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12db581a3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0a40bc2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0a40bc2d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29ccfad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2129ccfad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29ccfa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129ccfad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29ccfa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129ccfadd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29ccfad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129ccfadd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29ccfad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129ccfadd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29ccfad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129ccfadd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647739" y="3544572"/>
            <a:ext cx="10972800" cy="2043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2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3"/>
          <p:cNvCxnSpPr/>
          <p:nvPr/>
        </p:nvCxnSpPr>
        <p:spPr>
          <a:xfrm rot="10800000">
            <a:off x="925409" y="1556792"/>
            <a:ext cx="576064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kład niestandardowy">
  <p:cSld name="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 rot="10800000">
            <a:off x="911424" y="1570535"/>
            <a:ext cx="10369152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0" Type="http://schemas.openxmlformats.org/officeDocument/2006/relationships/image" Target="../media/image12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13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8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8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Relationship Id="rId8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4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80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56.png"/><Relationship Id="rId7" Type="http://schemas.openxmlformats.org/officeDocument/2006/relationships/image" Target="../media/image52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8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Relationship Id="rId8" Type="http://schemas.openxmlformats.org/officeDocument/2006/relationships/image" Target="../media/image8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9.png"/><Relationship Id="rId4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75.png"/><Relationship Id="rId1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Relationship Id="rId9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6.png"/><Relationship Id="rId4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7.png"/><Relationship Id="rId8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1.png"/><Relationship Id="rId4" Type="http://schemas.openxmlformats.org/officeDocument/2006/relationships/image" Target="../media/image87.png"/><Relationship Id="rId5" Type="http://schemas.openxmlformats.org/officeDocument/2006/relationships/image" Target="../media/image9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99.png"/><Relationship Id="rId13" Type="http://schemas.openxmlformats.org/officeDocument/2006/relationships/image" Target="../media/image93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5" Type="http://schemas.openxmlformats.org/officeDocument/2006/relationships/image" Target="../media/image94.png"/><Relationship Id="rId6" Type="http://schemas.openxmlformats.org/officeDocument/2006/relationships/image" Target="../media/image102.png"/><Relationship Id="rId7" Type="http://schemas.openxmlformats.org/officeDocument/2006/relationships/image" Target="../media/image90.png"/><Relationship Id="rId8" Type="http://schemas.openxmlformats.org/officeDocument/2006/relationships/image" Target="../media/image9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heclevermachine.wordpress.com/page/3/" TargetMode="External"/><Relationship Id="rId4" Type="http://schemas.openxmlformats.org/officeDocument/2006/relationships/hyperlink" Target="https://theclevermachine.wordpress.com/page/2/" TargetMode="External"/><Relationship Id="rId5" Type="http://schemas.openxmlformats.org/officeDocument/2006/relationships/hyperlink" Target="http://deeplearning.net/tutorial/rbm.html" TargetMode="External"/><Relationship Id="rId6" Type="http://schemas.openxmlformats.org/officeDocument/2006/relationships/hyperlink" Target="https://www.google.pl/url?sa=t&amp;rct=j&amp;q=&amp;esrc=s&amp;source=web&amp;cd=1&amp;cad=rja&amp;uact=8&amp;ved=0ahUKEwjdjoLu_OLSAhVIGZoKHUJrAFQQFgghMAA&amp;url=http%3A%2F%2Fimage.diku.dk%2Figel%2Fpaper%2FTRBMAI.pdf&amp;usg=AFQjCNGBNHroAevUNu7GpiwGeAtqFfDqsA&amp;sig2=qY0TFlcKVSZEZZBnzUnSu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-US"/>
              <a:t>How do the RBMs</a:t>
            </a:r>
            <a:r>
              <a:rPr lang="en-US"/>
              <a:t> </a:t>
            </a:r>
            <a:r>
              <a:rPr b="1" lang="en-US"/>
              <a:t>work?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 March - 2017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Expression for gradients</a:t>
            </a:r>
            <a:endParaRPr sz="405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213" y="1247325"/>
            <a:ext cx="7867150" cy="7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278450" y="859250"/>
            <a:ext cx="7900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looking for expression of gradient of L with respect to model parameters (</a:t>
            </a:r>
            <a:r>
              <a:rPr b="1" lang="en-US"/>
              <a:t>theta</a:t>
            </a:r>
            <a:r>
              <a:rPr lang="en-US"/>
              <a:t>)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50" y="2201225"/>
            <a:ext cx="1543050" cy="76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327" y="2201225"/>
            <a:ext cx="2254827" cy="8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155" y="2237593"/>
            <a:ext cx="2519796" cy="76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1000" y="3456620"/>
            <a:ext cx="2483427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7180" y="3307770"/>
            <a:ext cx="2452255" cy="85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6463" y="4654875"/>
            <a:ext cx="4962625" cy="8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272588" y="1829863"/>
            <a:ext cx="607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a simple math: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1735200" y="3550788"/>
            <a:ext cx="366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=</a:t>
            </a:r>
            <a:endParaRPr sz="2400"/>
          </a:p>
        </p:txBody>
      </p:sp>
      <p:cxnSp>
        <p:nvCxnSpPr>
          <p:cNvPr id="165" name="Google Shape;165;p16"/>
          <p:cNvCxnSpPr>
            <a:stCxn id="158" idx="2"/>
            <a:endCxn id="160" idx="0"/>
          </p:cNvCxnSpPr>
          <p:nvPr/>
        </p:nvCxnSpPr>
        <p:spPr>
          <a:xfrm>
            <a:off x="3311741" y="3037693"/>
            <a:ext cx="711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6"/>
          <p:cNvCxnSpPr>
            <a:endCxn id="161" idx="0"/>
          </p:cNvCxnSpPr>
          <p:nvPr/>
        </p:nvCxnSpPr>
        <p:spPr>
          <a:xfrm>
            <a:off x="6070307" y="2959470"/>
            <a:ext cx="153000" cy="3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9425" y="4768600"/>
            <a:ext cx="2685799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6"/>
          <p:cNvCxnSpPr/>
          <p:nvPr/>
        </p:nvCxnSpPr>
        <p:spPr>
          <a:xfrm flipH="1" rot="10800000">
            <a:off x="3047125" y="4049600"/>
            <a:ext cx="135300" cy="6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6"/>
          <p:cNvCxnSpPr/>
          <p:nvPr/>
        </p:nvCxnSpPr>
        <p:spPr>
          <a:xfrm rot="10800000">
            <a:off x="6086300" y="3914175"/>
            <a:ext cx="16389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6"/>
          <p:cNvSpPr txBox="1"/>
          <p:nvPr/>
        </p:nvSpPr>
        <p:spPr>
          <a:xfrm>
            <a:off x="7449425" y="5330200"/>
            <a:ext cx="323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This is still intractable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Finding expression for p(h| v)</a:t>
            </a:r>
            <a:endParaRPr sz="4050"/>
          </a:p>
        </p:txBody>
      </p:sp>
      <p:sp>
        <p:nvSpPr>
          <p:cNvPr id="176" name="Google Shape;176;p17"/>
          <p:cNvSpPr txBox="1"/>
          <p:nvPr/>
        </p:nvSpPr>
        <p:spPr>
          <a:xfrm>
            <a:off x="278450" y="8592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to the structure of RBMs the conditional probability p(h| v) can be found </a:t>
            </a:r>
            <a:r>
              <a:rPr lang="en-US"/>
              <a:t>analytically</a:t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988" y="698670"/>
            <a:ext cx="2483427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8161563" y="795500"/>
            <a:ext cx="795600" cy="4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162" y="1769450"/>
            <a:ext cx="4962625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50" y="1678800"/>
            <a:ext cx="4652351" cy="8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278450" y="2562238"/>
            <a:ext cx="426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group E by h</a:t>
            </a:r>
            <a:r>
              <a:rPr baseline="-25000" lang="en-US"/>
              <a:t>i</a:t>
            </a:r>
            <a:endParaRPr baseline="-25000"/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50" y="2904224"/>
            <a:ext cx="4201251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850" y="3955825"/>
            <a:ext cx="2740549" cy="67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7"/>
          <p:cNvCxnSpPr>
            <a:stCxn id="185" idx="2"/>
          </p:cNvCxnSpPr>
          <p:nvPr/>
        </p:nvCxnSpPr>
        <p:spPr>
          <a:xfrm>
            <a:off x="2985350" y="3757600"/>
            <a:ext cx="101700" cy="309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17"/>
          <p:cNvSpPr/>
          <p:nvPr/>
        </p:nvSpPr>
        <p:spPr>
          <a:xfrm>
            <a:off x="2236700" y="2929900"/>
            <a:ext cx="1497300" cy="827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17"/>
          <p:cNvCxnSpPr>
            <a:stCxn id="187" idx="2"/>
          </p:cNvCxnSpPr>
          <p:nvPr/>
        </p:nvCxnSpPr>
        <p:spPr>
          <a:xfrm flipH="1">
            <a:off x="3771150" y="3696100"/>
            <a:ext cx="568500" cy="389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7"/>
          <p:cNvSpPr/>
          <p:nvPr/>
        </p:nvSpPr>
        <p:spPr>
          <a:xfrm>
            <a:off x="3941850" y="2953000"/>
            <a:ext cx="795600" cy="74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025" y="3022156"/>
            <a:ext cx="1528985" cy="74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6010" y="3100720"/>
            <a:ext cx="1625680" cy="58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91689" y="3064460"/>
            <a:ext cx="1939938" cy="65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45092" y="2981788"/>
            <a:ext cx="2036633" cy="89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7"/>
          <p:cNvCxnSpPr/>
          <p:nvPr/>
        </p:nvCxnSpPr>
        <p:spPr>
          <a:xfrm>
            <a:off x="5027975" y="1497300"/>
            <a:ext cx="0" cy="49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17"/>
          <p:cNvSpPr txBox="1"/>
          <p:nvPr/>
        </p:nvSpPr>
        <p:spPr>
          <a:xfrm>
            <a:off x="5159375" y="2687600"/>
            <a:ext cx="241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write it explicitly</a:t>
            </a:r>
            <a:endParaRPr/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59375" y="3955825"/>
            <a:ext cx="5359861" cy="8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/>
          <p:nvPr/>
        </p:nvSpPr>
        <p:spPr>
          <a:xfrm>
            <a:off x="10397900" y="3022425"/>
            <a:ext cx="1625700" cy="827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17"/>
          <p:cNvCxnSpPr/>
          <p:nvPr/>
        </p:nvCxnSpPr>
        <p:spPr>
          <a:xfrm flipH="1">
            <a:off x="8604800" y="3586125"/>
            <a:ext cx="1793100" cy="462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7"/>
          <p:cNvSpPr/>
          <p:nvPr/>
        </p:nvSpPr>
        <p:spPr>
          <a:xfrm>
            <a:off x="7135275" y="4020675"/>
            <a:ext cx="1340100" cy="743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70299" y="5097525"/>
            <a:ext cx="6127989" cy="8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/>
          <p:nvPr/>
        </p:nvSpPr>
        <p:spPr>
          <a:xfrm>
            <a:off x="9145650" y="3998125"/>
            <a:ext cx="1340100" cy="743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17"/>
          <p:cNvCxnSpPr>
            <a:stCxn id="199" idx="2"/>
            <a:endCxn id="201" idx="0"/>
          </p:cNvCxnSpPr>
          <p:nvPr/>
        </p:nvCxnSpPr>
        <p:spPr>
          <a:xfrm flipH="1">
            <a:off x="9606300" y="4741225"/>
            <a:ext cx="209400" cy="431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17"/>
          <p:cNvSpPr/>
          <p:nvPr/>
        </p:nvSpPr>
        <p:spPr>
          <a:xfrm>
            <a:off x="7703503" y="5172882"/>
            <a:ext cx="3805800" cy="743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01720" y="6045870"/>
            <a:ext cx="4729910" cy="7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Finding expression for p(h| v)</a:t>
            </a:r>
            <a:endParaRPr sz="4050"/>
          </a:p>
        </p:txBody>
      </p:sp>
      <p:sp>
        <p:nvSpPr>
          <p:cNvPr id="208" name="Google Shape;208;p18"/>
          <p:cNvSpPr txBox="1"/>
          <p:nvPr/>
        </p:nvSpPr>
        <p:spPr>
          <a:xfrm>
            <a:off x="278450" y="8592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to the structure of RBMs the conditional probability p(h| v) can be found analytically</a:t>
            </a:r>
            <a:endParaRPr/>
          </a:p>
        </p:txBody>
      </p:sp>
      <p:pic>
        <p:nvPicPr>
          <p:cNvPr id="209" name="Google Shape;2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988" y="698670"/>
            <a:ext cx="2483427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/>
          <p:nvPr/>
        </p:nvSpPr>
        <p:spPr>
          <a:xfrm>
            <a:off x="8161563" y="795500"/>
            <a:ext cx="795600" cy="4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162" y="1769450"/>
            <a:ext cx="4962625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50" y="1678800"/>
            <a:ext cx="4652351" cy="8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278450" y="2562238"/>
            <a:ext cx="426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group E by h</a:t>
            </a:r>
            <a:r>
              <a:rPr baseline="-25000" lang="en-US"/>
              <a:t>i</a:t>
            </a:r>
            <a:endParaRPr baseline="-25000"/>
          </a:p>
        </p:txBody>
      </p:sp>
      <p:pic>
        <p:nvPicPr>
          <p:cNvPr id="214" name="Google Shape;2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50" y="2904224"/>
            <a:ext cx="4201251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850" y="3955825"/>
            <a:ext cx="2740549" cy="67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8"/>
          <p:cNvCxnSpPr>
            <a:stCxn id="217" idx="2"/>
          </p:cNvCxnSpPr>
          <p:nvPr/>
        </p:nvCxnSpPr>
        <p:spPr>
          <a:xfrm>
            <a:off x="2985350" y="3757600"/>
            <a:ext cx="101700" cy="309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18"/>
          <p:cNvSpPr/>
          <p:nvPr/>
        </p:nvSpPr>
        <p:spPr>
          <a:xfrm>
            <a:off x="2236700" y="2929900"/>
            <a:ext cx="1497300" cy="827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18"/>
          <p:cNvCxnSpPr>
            <a:stCxn id="219" idx="2"/>
          </p:cNvCxnSpPr>
          <p:nvPr/>
        </p:nvCxnSpPr>
        <p:spPr>
          <a:xfrm flipH="1">
            <a:off x="3771150" y="3696100"/>
            <a:ext cx="568500" cy="389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18"/>
          <p:cNvSpPr/>
          <p:nvPr/>
        </p:nvSpPr>
        <p:spPr>
          <a:xfrm>
            <a:off x="3941850" y="2953000"/>
            <a:ext cx="795600" cy="74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025" y="3022156"/>
            <a:ext cx="1528985" cy="743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18"/>
          <p:cNvCxnSpPr/>
          <p:nvPr/>
        </p:nvCxnSpPr>
        <p:spPr>
          <a:xfrm>
            <a:off x="5027975" y="1497300"/>
            <a:ext cx="0" cy="49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18"/>
          <p:cNvSpPr txBox="1"/>
          <p:nvPr/>
        </p:nvSpPr>
        <p:spPr>
          <a:xfrm>
            <a:off x="5159375" y="2687600"/>
            <a:ext cx="241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write it explicitly</a:t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2182" y="3100720"/>
            <a:ext cx="4729910" cy="7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5150132" y="3839843"/>
            <a:ext cx="241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</a:t>
            </a:r>
            <a:r>
              <a:rPr baseline="-25000" lang="en-US"/>
              <a:t>i</a:t>
            </a:r>
            <a:r>
              <a:rPr lang="en-US"/>
              <a:t> is a binary variable:</a:t>
            </a:r>
            <a:endParaRPr/>
          </a:p>
        </p:txBody>
      </p:sp>
      <p:pic>
        <p:nvPicPr>
          <p:cNvPr id="225" name="Google Shape;22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3575" y="3867800"/>
            <a:ext cx="1175344" cy="3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49075" y="4322975"/>
            <a:ext cx="2129816" cy="67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8"/>
          <p:cNvCxnSpPr/>
          <p:nvPr/>
        </p:nvCxnSpPr>
        <p:spPr>
          <a:xfrm>
            <a:off x="7856200" y="4149925"/>
            <a:ext cx="619200" cy="305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18"/>
          <p:cNvCxnSpPr/>
          <p:nvPr/>
        </p:nvCxnSpPr>
        <p:spPr>
          <a:xfrm>
            <a:off x="8050300" y="4140675"/>
            <a:ext cx="887400" cy="286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18"/>
          <p:cNvSpPr/>
          <p:nvPr/>
        </p:nvSpPr>
        <p:spPr>
          <a:xfrm>
            <a:off x="9482675" y="3100850"/>
            <a:ext cx="1175400" cy="74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 txBox="1"/>
          <p:nvPr/>
        </p:nvSpPr>
        <p:spPr>
          <a:xfrm>
            <a:off x="5150132" y="4982843"/>
            <a:ext cx="241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gives</a:t>
            </a:r>
            <a:endParaRPr/>
          </a:p>
        </p:txBody>
      </p:sp>
      <p:pic>
        <p:nvPicPr>
          <p:cNvPr id="231" name="Google Shape;23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97450" y="5372247"/>
            <a:ext cx="6523848" cy="7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Finding expression for p(h| v)</a:t>
            </a:r>
            <a:endParaRPr sz="4050"/>
          </a:p>
        </p:txBody>
      </p:sp>
      <p:sp>
        <p:nvSpPr>
          <p:cNvPr id="237" name="Google Shape;237;p19"/>
          <p:cNvSpPr txBox="1"/>
          <p:nvPr/>
        </p:nvSpPr>
        <p:spPr>
          <a:xfrm>
            <a:off x="278450" y="8592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to the structure of RBMs the conditional probability p(h| v) can be found analytically</a:t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988" y="698670"/>
            <a:ext cx="2483427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/>
          <p:nvPr/>
        </p:nvSpPr>
        <p:spPr>
          <a:xfrm>
            <a:off x="8161563" y="795500"/>
            <a:ext cx="795600" cy="4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162" y="1769450"/>
            <a:ext cx="4962625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50" y="1678800"/>
            <a:ext cx="4652351" cy="8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/>
        </p:nvSpPr>
        <p:spPr>
          <a:xfrm>
            <a:off x="278450" y="2562238"/>
            <a:ext cx="426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group E by h</a:t>
            </a:r>
            <a:r>
              <a:rPr baseline="-25000" lang="en-US"/>
              <a:t>i</a:t>
            </a:r>
            <a:endParaRPr baseline="-25000"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50" y="2904224"/>
            <a:ext cx="4201251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850" y="3955825"/>
            <a:ext cx="2740549" cy="67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9"/>
          <p:cNvCxnSpPr>
            <a:stCxn id="246" idx="2"/>
          </p:cNvCxnSpPr>
          <p:nvPr/>
        </p:nvCxnSpPr>
        <p:spPr>
          <a:xfrm>
            <a:off x="2985350" y="3757600"/>
            <a:ext cx="101700" cy="309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19"/>
          <p:cNvSpPr/>
          <p:nvPr/>
        </p:nvSpPr>
        <p:spPr>
          <a:xfrm>
            <a:off x="2236700" y="2929900"/>
            <a:ext cx="1497300" cy="827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19"/>
          <p:cNvCxnSpPr>
            <a:stCxn id="248" idx="2"/>
          </p:cNvCxnSpPr>
          <p:nvPr/>
        </p:nvCxnSpPr>
        <p:spPr>
          <a:xfrm flipH="1">
            <a:off x="3771150" y="3696100"/>
            <a:ext cx="568500" cy="389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19"/>
          <p:cNvSpPr/>
          <p:nvPr/>
        </p:nvSpPr>
        <p:spPr>
          <a:xfrm>
            <a:off x="3941850" y="2953000"/>
            <a:ext cx="795600" cy="74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19"/>
          <p:cNvCxnSpPr/>
          <p:nvPr/>
        </p:nvCxnSpPr>
        <p:spPr>
          <a:xfrm>
            <a:off x="5027975" y="1497300"/>
            <a:ext cx="0" cy="49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19"/>
          <p:cNvSpPr txBox="1"/>
          <p:nvPr/>
        </p:nvSpPr>
        <p:spPr>
          <a:xfrm>
            <a:off x="5159375" y="2687600"/>
            <a:ext cx="241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we have</a:t>
            </a:r>
            <a:endParaRPr/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57175" y="2991712"/>
            <a:ext cx="2740550" cy="73908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 txBox="1"/>
          <p:nvPr/>
        </p:nvSpPr>
        <p:spPr>
          <a:xfrm>
            <a:off x="5159375" y="3793750"/>
            <a:ext cx="5100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this we can compute conditional probability </a:t>
            </a:r>
            <a:endParaRPr/>
          </a:p>
        </p:txBody>
      </p:sp>
      <p:pic>
        <p:nvPicPr>
          <p:cNvPr id="253" name="Google Shape;2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1188" y="3021712"/>
            <a:ext cx="3072240" cy="6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84325" y="4183150"/>
            <a:ext cx="4960262" cy="8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7775" y="5069050"/>
            <a:ext cx="2483425" cy="80497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/>
          <p:nvPr/>
        </p:nvSpPr>
        <p:spPr>
          <a:xfrm>
            <a:off x="10122650" y="4183150"/>
            <a:ext cx="940800" cy="827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8612447" y="5157726"/>
            <a:ext cx="990600" cy="6276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5202000" y="5832025"/>
            <a:ext cx="5547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of activation of i-th hidden unit given visible units </a:t>
            </a:r>
            <a:r>
              <a:rPr b="1" lang="en-US"/>
              <a:t>v</a:t>
            </a:r>
            <a:endParaRPr b="1"/>
          </a:p>
        </p:txBody>
      </p:sp>
      <p:pic>
        <p:nvPicPr>
          <p:cNvPr id="259" name="Google Shape;25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51894" y="6154650"/>
            <a:ext cx="4388584" cy="6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Finding expression for p(h| v)</a:t>
            </a:r>
            <a:endParaRPr sz="4050"/>
          </a:p>
        </p:txBody>
      </p:sp>
      <p:sp>
        <p:nvSpPr>
          <p:cNvPr id="265" name="Google Shape;265;p20"/>
          <p:cNvSpPr txBox="1"/>
          <p:nvPr/>
        </p:nvSpPr>
        <p:spPr>
          <a:xfrm>
            <a:off x="278450" y="8592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to the structure of RBMs the conditional probability p(h| v) can be found analytically</a:t>
            </a:r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988" y="698670"/>
            <a:ext cx="2483427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/>
          <p:nvPr/>
        </p:nvSpPr>
        <p:spPr>
          <a:xfrm>
            <a:off x="8161563" y="795500"/>
            <a:ext cx="795600" cy="4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1913200" y="2761900"/>
            <a:ext cx="8202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</a:rPr>
              <a:t>Conclusions:</a:t>
            </a:r>
            <a:endParaRPr b="1" sz="1800">
              <a:solidFill>
                <a:srgbClr val="E06666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i="1" lang="en-US" sz="1800">
                <a:solidFill>
                  <a:srgbClr val="E06666"/>
                </a:solidFill>
              </a:rPr>
              <a:t>RBM works as stochastic neuron with sigmoid activation function</a:t>
            </a:r>
            <a:endParaRPr i="1" sz="1800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i="1" lang="en-US" sz="1800">
                <a:solidFill>
                  <a:srgbClr val="E06666"/>
                </a:solidFill>
              </a:rPr>
              <a:t>Each hidden unit is independent (restriction in hidden-hidden connections)</a:t>
            </a:r>
            <a:endParaRPr i="1" sz="1800">
              <a:solidFill>
                <a:srgbClr val="E0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●"/>
            </a:pPr>
            <a:r>
              <a:rPr i="1" lang="en-US" sz="1800">
                <a:solidFill>
                  <a:srgbClr val="E06666"/>
                </a:solidFill>
              </a:rPr>
              <a:t>Similarly for visible units</a:t>
            </a:r>
            <a:endParaRPr i="1" sz="1800">
              <a:solidFill>
                <a:srgbClr val="E06666"/>
              </a:solidFill>
            </a:endParaRPr>
          </a:p>
        </p:txBody>
      </p:sp>
      <p:pic>
        <p:nvPicPr>
          <p:cNvPr id="269" name="Google Shape;2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850" y="1673375"/>
            <a:ext cx="2483425" cy="80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6475" y="1628650"/>
            <a:ext cx="1885969" cy="7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6100" y="1654550"/>
            <a:ext cx="3559068" cy="8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/>
          <p:nvPr/>
        </p:nvSpPr>
        <p:spPr>
          <a:xfrm>
            <a:off x="8895000" y="1575949"/>
            <a:ext cx="2088900" cy="804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8213" y="4177200"/>
            <a:ext cx="4895163" cy="23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0175" y="3786587"/>
            <a:ext cx="4791601" cy="24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/>
          <p:nvPr/>
        </p:nvSpPr>
        <p:spPr>
          <a:xfrm>
            <a:off x="1665850" y="3539950"/>
            <a:ext cx="9381300" cy="21534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The gradient of L</a:t>
            </a:r>
            <a:endParaRPr sz="4050"/>
          </a:p>
        </p:txBody>
      </p:sp>
      <p:sp>
        <p:nvSpPr>
          <p:cNvPr id="281" name="Google Shape;281;p21"/>
          <p:cNvSpPr txBox="1"/>
          <p:nvPr/>
        </p:nvSpPr>
        <p:spPr>
          <a:xfrm>
            <a:off x="278450" y="8592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gradient can be computed using similar factorization method</a:t>
            </a:r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725" y="1134851"/>
            <a:ext cx="2043013" cy="8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250" y="240425"/>
            <a:ext cx="3559068" cy="8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00" y="1354888"/>
            <a:ext cx="4652351" cy="8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88" y="2559850"/>
            <a:ext cx="1989521" cy="8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168" y="2587730"/>
            <a:ext cx="2626936" cy="8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 txBox="1"/>
          <p:nvPr/>
        </p:nvSpPr>
        <p:spPr>
          <a:xfrm>
            <a:off x="278450" y="21546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few steps of calculations we finally obtain</a:t>
            </a:r>
            <a:endParaRPr/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8450" y="3989326"/>
            <a:ext cx="8896100" cy="15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 txBox="1"/>
          <p:nvPr/>
        </p:nvSpPr>
        <p:spPr>
          <a:xfrm>
            <a:off x="2717850" y="3596250"/>
            <a:ext cx="6756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6666"/>
                </a:solidFill>
              </a:rPr>
              <a:t>The final expression for the gradient of log-likelihood is given:</a:t>
            </a:r>
            <a:endParaRPr sz="1800">
              <a:solidFill>
                <a:srgbClr val="E06666"/>
              </a:solidFill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8549400" y="4843125"/>
            <a:ext cx="2255100" cy="6471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 txBox="1"/>
          <p:nvPr/>
        </p:nvSpPr>
        <p:spPr>
          <a:xfrm>
            <a:off x="8512425" y="4538100"/>
            <a:ext cx="2246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AA84F"/>
                </a:solidFill>
              </a:rPr>
              <a:t>This is still intractable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The gradient of L (per one example)</a:t>
            </a:r>
            <a:endParaRPr sz="4050"/>
          </a:p>
        </p:txBody>
      </p:sp>
      <p:sp>
        <p:nvSpPr>
          <p:cNvPr id="297" name="Google Shape;297;p22"/>
          <p:cNvSpPr txBox="1"/>
          <p:nvPr/>
        </p:nvSpPr>
        <p:spPr>
          <a:xfrm>
            <a:off x="278450" y="859250"/>
            <a:ext cx="757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expressions:</a:t>
            </a:r>
            <a:endParaRPr/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390" y="1477450"/>
            <a:ext cx="3081684" cy="7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437" y="2189793"/>
            <a:ext cx="4915658" cy="78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5292" y="830638"/>
            <a:ext cx="1391064" cy="66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5459" y="878718"/>
            <a:ext cx="4175558" cy="65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2550" y="1006537"/>
            <a:ext cx="3405269" cy="7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7863475" y="738625"/>
            <a:ext cx="3632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of firing rate of the neuron</a:t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5166618" y="900785"/>
            <a:ext cx="2442000" cy="6471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3766278" y="1600975"/>
            <a:ext cx="1122900" cy="6471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4743540" y="2327025"/>
            <a:ext cx="2073300" cy="6471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22"/>
          <p:cNvCxnSpPr/>
          <p:nvPr/>
        </p:nvCxnSpPr>
        <p:spPr>
          <a:xfrm>
            <a:off x="7736050" y="905775"/>
            <a:ext cx="0" cy="20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3475" y="2115350"/>
            <a:ext cx="3632400" cy="72835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/>
          <p:nvPr/>
        </p:nvSpPr>
        <p:spPr>
          <a:xfrm>
            <a:off x="7863475" y="1729225"/>
            <a:ext cx="3632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marginal probability</a:t>
            </a:r>
            <a:endParaRPr/>
          </a:p>
        </p:txBody>
      </p:sp>
      <p:sp>
        <p:nvSpPr>
          <p:cNvPr id="310" name="Google Shape;310;p22"/>
          <p:cNvSpPr txBox="1"/>
          <p:nvPr/>
        </p:nvSpPr>
        <p:spPr>
          <a:xfrm>
            <a:off x="748650" y="3734000"/>
            <a:ext cx="3586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</a:t>
            </a:r>
            <a:r>
              <a:rPr b="1" lang="en-US"/>
              <a:t>mini-batch</a:t>
            </a:r>
            <a:r>
              <a:rPr lang="en-US"/>
              <a:t> algorithm one computes</a:t>
            </a:r>
            <a:endParaRPr/>
          </a:p>
        </p:txBody>
      </p:sp>
      <p:pic>
        <p:nvPicPr>
          <p:cNvPr id="311" name="Google Shape;31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7199" y="3543250"/>
            <a:ext cx="2016725" cy="83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22"/>
          <p:cNvCxnSpPr/>
          <p:nvPr/>
        </p:nvCxnSpPr>
        <p:spPr>
          <a:xfrm>
            <a:off x="896525" y="3484450"/>
            <a:ext cx="101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2"/>
          <p:cNvCxnSpPr/>
          <p:nvPr/>
        </p:nvCxnSpPr>
        <p:spPr>
          <a:xfrm rot="10800000">
            <a:off x="8281475" y="2717300"/>
            <a:ext cx="231600" cy="4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22"/>
          <p:cNvSpPr txBox="1"/>
          <p:nvPr/>
        </p:nvSpPr>
        <p:spPr>
          <a:xfrm>
            <a:off x="8513075" y="3004675"/>
            <a:ext cx="3044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of </a:t>
            </a:r>
            <a:r>
              <a:rPr b="1" lang="en-US"/>
              <a:t>v</a:t>
            </a:r>
            <a:r>
              <a:rPr lang="en-US"/>
              <a:t> generated by model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445638" y="4311275"/>
            <a:ext cx="6950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C78D8"/>
                </a:solidFill>
              </a:rPr>
              <a:t>Equilibrium condition: </a:t>
            </a:r>
            <a:r>
              <a:rPr i="1" lang="en-US" sz="1800">
                <a:solidFill>
                  <a:srgbClr val="3C78D8"/>
                </a:solidFill>
              </a:rPr>
              <a:t>consider l = infinity, and gradient zero</a:t>
            </a:r>
            <a:endParaRPr i="1" sz="1800">
              <a:solidFill>
                <a:srgbClr val="3C78D8"/>
              </a:solidFill>
            </a:endParaRPr>
          </a:p>
        </p:txBody>
      </p:sp>
      <p:pic>
        <p:nvPicPr>
          <p:cNvPr id="316" name="Google Shape;31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4711776"/>
            <a:ext cx="6392212" cy="7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10673" y="4827580"/>
            <a:ext cx="5746278" cy="6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86450" y="5689375"/>
            <a:ext cx="6219097" cy="7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2"/>
          <p:cNvSpPr/>
          <p:nvPr/>
        </p:nvSpPr>
        <p:spPr>
          <a:xfrm>
            <a:off x="7680600" y="5758125"/>
            <a:ext cx="1524900" cy="508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6983225" y="6266325"/>
            <a:ext cx="3405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for large mini-batch model and data distributions should be the same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21" name="Google Shape;321;p22"/>
          <p:cNvSpPr txBox="1"/>
          <p:nvPr>
            <p:ph type="title"/>
          </p:nvPr>
        </p:nvSpPr>
        <p:spPr>
          <a:xfrm>
            <a:off x="116549" y="28832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Minibatch - what is at equilibrium?</a:t>
            </a:r>
            <a:endParaRPr sz="40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/>
        </p:nvSpPr>
        <p:spPr>
          <a:xfrm>
            <a:off x="6756450" y="1663650"/>
            <a:ext cx="3729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expectation value of </a:t>
            </a:r>
            <a:r>
              <a:rPr b="1" lang="en-US"/>
              <a:t>v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the model probability</a:t>
            </a:r>
            <a:endParaRPr/>
          </a:p>
        </p:txBody>
      </p:sp>
      <p:sp>
        <p:nvSpPr>
          <p:cNvPr id="327" name="Google Shape;327;p2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Approximating gradients by sampling</a:t>
            </a:r>
            <a:endParaRPr sz="4050"/>
          </a:p>
        </p:txBody>
      </p:sp>
      <p:sp>
        <p:nvSpPr>
          <p:cNvPr id="328" name="Google Shape;328;p23"/>
          <p:cNvSpPr txBox="1"/>
          <p:nvPr/>
        </p:nvSpPr>
        <p:spPr>
          <a:xfrm>
            <a:off x="287675" y="942425"/>
            <a:ext cx="31875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gradient with respect to </a:t>
            </a:r>
            <a:r>
              <a:rPr b="1" lang="en-US"/>
              <a:t>b</a:t>
            </a:r>
            <a:r>
              <a:rPr lang="en-US"/>
              <a:t> vector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40" y="813025"/>
            <a:ext cx="3081684" cy="75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3"/>
          <p:cNvCxnSpPr>
            <a:stCxn id="326" idx="1"/>
          </p:cNvCxnSpPr>
          <p:nvPr/>
        </p:nvCxnSpPr>
        <p:spPr>
          <a:xfrm rot="10800000">
            <a:off x="6072450" y="1451100"/>
            <a:ext cx="6840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3"/>
          <p:cNvCxnSpPr>
            <a:stCxn id="332" idx="0"/>
          </p:cNvCxnSpPr>
          <p:nvPr/>
        </p:nvCxnSpPr>
        <p:spPr>
          <a:xfrm flipH="1" rot="10800000">
            <a:off x="5134200" y="1395800"/>
            <a:ext cx="725700" cy="1035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3"/>
          <p:cNvSpPr txBox="1"/>
          <p:nvPr/>
        </p:nvSpPr>
        <p:spPr>
          <a:xfrm>
            <a:off x="3937350" y="2430800"/>
            <a:ext cx="2393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We do not know nice and compact form of p(</a:t>
            </a:r>
            <a:r>
              <a:rPr b="1" lang="en-US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 :(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332725" y="3299600"/>
            <a:ext cx="7218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us recall simple example of sampling from gaussian distribution </a:t>
            </a:r>
            <a:r>
              <a:rPr b="1" lang="en-US"/>
              <a:t>rho(x)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899" y="3836825"/>
            <a:ext cx="3928125" cy="8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3"/>
          <p:cNvSpPr txBox="1"/>
          <p:nvPr/>
        </p:nvSpPr>
        <p:spPr>
          <a:xfrm>
            <a:off x="378950" y="4713725"/>
            <a:ext cx="7172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integral can be approximated by average of sampled x from rho distribution</a:t>
            </a:r>
            <a:endParaRPr/>
          </a:p>
        </p:txBody>
      </p:sp>
      <p:pic>
        <p:nvPicPr>
          <p:cNvPr id="336" name="Google Shape;3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638" y="5179175"/>
            <a:ext cx="3567034" cy="8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3"/>
          <p:cNvCxnSpPr/>
          <p:nvPr/>
        </p:nvCxnSpPr>
        <p:spPr>
          <a:xfrm rot="10800000">
            <a:off x="5887475" y="5989075"/>
            <a:ext cx="249600" cy="4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23"/>
          <p:cNvSpPr txBox="1"/>
          <p:nvPr/>
        </p:nvSpPr>
        <p:spPr>
          <a:xfrm>
            <a:off x="6137075" y="6279225"/>
            <a:ext cx="28005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 is sampled from rho(x)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toy example of sampling approach</a:t>
            </a:r>
            <a:endParaRPr sz="4050"/>
          </a:p>
        </p:txBody>
      </p:sp>
      <p:sp>
        <p:nvSpPr>
          <p:cNvPr id="344" name="Google Shape;344;p24"/>
          <p:cNvSpPr txBox="1"/>
          <p:nvPr/>
        </p:nvSpPr>
        <p:spPr>
          <a:xfrm>
            <a:off x="287675" y="942425"/>
            <a:ext cx="31875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Consider following example:</a:t>
            </a:r>
            <a:endParaRPr/>
          </a:p>
        </p:txBody>
      </p:sp>
      <p:pic>
        <p:nvPicPr>
          <p:cNvPr id="345" name="Google Shape;3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100" y="842937"/>
            <a:ext cx="1814561" cy="6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550" y="942413"/>
            <a:ext cx="1280964" cy="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450" y="1801262"/>
            <a:ext cx="4445568" cy="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863" y="3166925"/>
            <a:ext cx="2675850" cy="8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/>
          <p:nvPr/>
        </p:nvSpPr>
        <p:spPr>
          <a:xfrm>
            <a:off x="287675" y="2865200"/>
            <a:ext cx="3789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Approximation</a:t>
            </a:r>
            <a:r>
              <a:rPr lang="en-US"/>
              <a:t> by sampling x from rho</a:t>
            </a:r>
            <a:endParaRPr/>
          </a:p>
        </p:txBody>
      </p:sp>
      <p:cxnSp>
        <p:nvCxnSpPr>
          <p:cNvPr id="350" name="Google Shape;350;p24"/>
          <p:cNvCxnSpPr/>
          <p:nvPr/>
        </p:nvCxnSpPr>
        <p:spPr>
          <a:xfrm>
            <a:off x="4260825" y="3660075"/>
            <a:ext cx="50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7425" y="2830237"/>
            <a:ext cx="1552875" cy="1659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4"/>
          <p:cNvCxnSpPr/>
          <p:nvPr/>
        </p:nvCxnSpPr>
        <p:spPr>
          <a:xfrm>
            <a:off x="7998825" y="3660063"/>
            <a:ext cx="50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24"/>
          <p:cNvSpPr txBox="1"/>
          <p:nvPr/>
        </p:nvSpPr>
        <p:spPr>
          <a:xfrm>
            <a:off x="2329150" y="4787975"/>
            <a:ext cx="77175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6666"/>
                </a:solidFill>
              </a:rPr>
              <a:t>In the example above we have sampled x from rho, however in real world examples we don’t know exact rho or we cannot easily sample from rho</a:t>
            </a:r>
            <a:endParaRPr sz="1800">
              <a:solidFill>
                <a:srgbClr val="E06666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6666"/>
                </a:solidFill>
              </a:rPr>
              <a:t>;(</a:t>
            </a:r>
            <a:endParaRPr sz="1800">
              <a:solidFill>
                <a:srgbClr val="E06666"/>
              </a:solidFill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024" y="3271875"/>
            <a:ext cx="3304256" cy="7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Approximating gradients by sampling</a:t>
            </a:r>
            <a:endParaRPr sz="4050"/>
          </a:p>
        </p:txBody>
      </p:sp>
      <p:sp>
        <p:nvSpPr>
          <p:cNvPr id="360" name="Google Shape;360;p25"/>
          <p:cNvSpPr txBox="1"/>
          <p:nvPr/>
        </p:nvSpPr>
        <p:spPr>
          <a:xfrm>
            <a:off x="287675" y="942425"/>
            <a:ext cx="31875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gradient with respect to </a:t>
            </a:r>
            <a:r>
              <a:rPr b="1" lang="en-US"/>
              <a:t>b</a:t>
            </a:r>
            <a:r>
              <a:rPr lang="en-US"/>
              <a:t> vector</a:t>
            </a:r>
            <a:endParaRPr/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40" y="813025"/>
            <a:ext cx="3081684" cy="7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 txBox="1"/>
          <p:nvPr/>
        </p:nvSpPr>
        <p:spPr>
          <a:xfrm>
            <a:off x="287675" y="1715325"/>
            <a:ext cx="7218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come back to the RBMs case: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5342225" y="887300"/>
            <a:ext cx="1044300" cy="6825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75" y="2124500"/>
            <a:ext cx="5393151" cy="9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3475175" y="3071900"/>
            <a:ext cx="4154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is a number of samples generated by p(</a:t>
            </a:r>
            <a:r>
              <a:rPr b="1" lang="en-US"/>
              <a:t>v</a:t>
            </a:r>
            <a:r>
              <a:rPr lang="en-US"/>
              <a:t>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751025" y="3620550"/>
            <a:ext cx="96030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want to approximate expectation value with sampling. </a:t>
            </a:r>
            <a:endParaRPr sz="18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only question which left is: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00" y="1586127"/>
            <a:ext cx="2329116" cy="57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796" y="2124507"/>
            <a:ext cx="3715221" cy="59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219" y="1097275"/>
            <a:ext cx="1051357" cy="50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8570" y="1157766"/>
            <a:ext cx="3201109" cy="50156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/>
          <p:nvPr/>
        </p:nvSpPr>
        <p:spPr>
          <a:xfrm>
            <a:off x="6807800" y="1044400"/>
            <a:ext cx="4405500" cy="1724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"/>
          <p:cNvSpPr txBox="1"/>
          <p:nvPr/>
        </p:nvSpPr>
        <p:spPr>
          <a:xfrm>
            <a:off x="2467750" y="4674150"/>
            <a:ext cx="82074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6666"/>
                </a:solidFill>
              </a:rPr>
              <a:t>How to sample from complex distribution p(</a:t>
            </a:r>
            <a:r>
              <a:rPr b="1" lang="en-US" sz="2400">
                <a:solidFill>
                  <a:srgbClr val="E06666"/>
                </a:solidFill>
              </a:rPr>
              <a:t>v</a:t>
            </a:r>
            <a:r>
              <a:rPr lang="en-US" sz="2400">
                <a:solidFill>
                  <a:srgbClr val="E06666"/>
                </a:solidFill>
              </a:rPr>
              <a:t>)?</a:t>
            </a:r>
            <a:endParaRPr sz="2400"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is a Boltzmann machine with restriction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RBM</a:t>
            </a:r>
            <a:endParaRPr sz="4050"/>
          </a:p>
        </p:txBody>
      </p:sp>
      <p:pic>
        <p:nvPicPr>
          <p:cNvPr id="39" name="Google Shape;3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125" y="1806050"/>
            <a:ext cx="3570950" cy="17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4272225" y="3731350"/>
            <a:ext cx="30711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restriction leads to </a:t>
            </a:r>
            <a:r>
              <a:rPr lang="en-US"/>
              <a:t>significant</a:t>
            </a:r>
            <a:r>
              <a:rPr lang="en-US"/>
              <a:t> simplification of the model</a:t>
            </a:r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7255800" y="3285800"/>
            <a:ext cx="1638900" cy="5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2" name="Google Shape;42;p8"/>
          <p:cNvSpPr txBox="1"/>
          <p:nvPr/>
        </p:nvSpPr>
        <p:spPr>
          <a:xfrm>
            <a:off x="8894700" y="3635875"/>
            <a:ext cx="18618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 pixels of image</a:t>
            </a:r>
            <a:endParaRPr/>
          </a:p>
        </p:txBody>
      </p:sp>
      <p:cxnSp>
        <p:nvCxnSpPr>
          <p:cNvPr id="43" name="Google Shape;43;p8"/>
          <p:cNvCxnSpPr/>
          <p:nvPr/>
        </p:nvCxnSpPr>
        <p:spPr>
          <a:xfrm flipH="1">
            <a:off x="7088575" y="2251525"/>
            <a:ext cx="81960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" name="Google Shape;44;p8"/>
          <p:cNvSpPr txBox="1"/>
          <p:nvPr/>
        </p:nvSpPr>
        <p:spPr>
          <a:xfrm>
            <a:off x="7979775" y="2020800"/>
            <a:ext cx="142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latent space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Markov chain Monte Carlo method (MCMCM)</a:t>
            </a:r>
            <a:endParaRPr sz="4050"/>
          </a:p>
        </p:txBody>
      </p:sp>
      <p:sp>
        <p:nvSpPr>
          <p:cNvPr id="378" name="Google Shape;378;p26"/>
          <p:cNvSpPr txBox="1"/>
          <p:nvPr/>
        </p:nvSpPr>
        <p:spPr>
          <a:xfrm>
            <a:off x="351225" y="887300"/>
            <a:ext cx="9880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approximate: </a:t>
            </a:r>
            <a:endParaRPr/>
          </a:p>
        </p:txBody>
      </p:sp>
      <p:sp>
        <p:nvSpPr>
          <p:cNvPr id="379" name="Google Shape;379;p26"/>
          <p:cNvSpPr txBox="1"/>
          <p:nvPr/>
        </p:nvSpPr>
        <p:spPr>
          <a:xfrm>
            <a:off x="351225" y="1682225"/>
            <a:ext cx="7542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be done via sampling method </a:t>
            </a:r>
            <a:endParaRPr/>
          </a:p>
        </p:txBody>
      </p:sp>
      <p:sp>
        <p:nvSpPr>
          <p:cNvPr id="380" name="Google Shape;380;p26"/>
          <p:cNvSpPr txBox="1"/>
          <p:nvPr/>
        </p:nvSpPr>
        <p:spPr>
          <a:xfrm>
            <a:off x="443650" y="2135050"/>
            <a:ext cx="10906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definitions: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u="sng"/>
              <a:t>Markov chain</a:t>
            </a:r>
            <a:r>
              <a:rPr lang="en-US"/>
              <a:t> is a time discrete stochastic process, where the next state of the system depends only on current state of the system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Many more: irreducible, aperiodic, detailed balance condition…. to define when we can use MCMC methods (stationary solution)</a:t>
            </a:r>
            <a:endParaRPr/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0" y="3121850"/>
            <a:ext cx="10604852" cy="74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26"/>
          <p:cNvCxnSpPr/>
          <p:nvPr/>
        </p:nvCxnSpPr>
        <p:spPr>
          <a:xfrm flipH="1" rot="10800000">
            <a:off x="8725000" y="3641725"/>
            <a:ext cx="2679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26"/>
          <p:cNvSpPr txBox="1"/>
          <p:nvPr/>
        </p:nvSpPr>
        <p:spPr>
          <a:xfrm>
            <a:off x="8114975" y="3863275"/>
            <a:ext cx="1127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state</a:t>
            </a:r>
            <a:endParaRPr/>
          </a:p>
        </p:txBody>
      </p:sp>
      <p:sp>
        <p:nvSpPr>
          <p:cNvPr id="384" name="Google Shape;384;p26"/>
          <p:cNvSpPr txBox="1"/>
          <p:nvPr/>
        </p:nvSpPr>
        <p:spPr>
          <a:xfrm>
            <a:off x="9699975" y="3863275"/>
            <a:ext cx="14742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</a:t>
            </a:r>
            <a:r>
              <a:rPr lang="en-US"/>
              <a:t> state</a:t>
            </a:r>
            <a:endParaRPr/>
          </a:p>
        </p:txBody>
      </p:sp>
      <p:cxnSp>
        <p:nvCxnSpPr>
          <p:cNvPr id="385" name="Google Shape;385;p26"/>
          <p:cNvCxnSpPr>
            <a:stCxn id="384" idx="0"/>
          </p:cNvCxnSpPr>
          <p:nvPr/>
        </p:nvCxnSpPr>
        <p:spPr>
          <a:xfrm rot="10800000">
            <a:off x="10333275" y="3576775"/>
            <a:ext cx="1038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26"/>
          <p:cNvSpPr txBox="1"/>
          <p:nvPr/>
        </p:nvSpPr>
        <p:spPr>
          <a:xfrm>
            <a:off x="8595550" y="2911425"/>
            <a:ext cx="27543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memoryless process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2384600" y="4990750"/>
            <a:ext cx="77544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00"/>
                </a:solidFill>
              </a:rPr>
              <a:t>Markov chain can be generated with Metropolis sampling however this has some drawbacks: </a:t>
            </a:r>
            <a:r>
              <a:rPr b="1" lang="en-US">
                <a:solidFill>
                  <a:srgbClr val="990000"/>
                </a:solidFill>
              </a:rPr>
              <a:t>states can be rejected</a:t>
            </a:r>
            <a:r>
              <a:rPr lang="en-US">
                <a:solidFill>
                  <a:srgbClr val="990000"/>
                </a:solidFill>
              </a:rPr>
              <a:t> :(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2888850" y="5813575"/>
            <a:ext cx="6414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Solution? </a:t>
            </a:r>
            <a:r>
              <a:rPr lang="en-US" sz="1800"/>
              <a:t>Gibbs sampling method - no rejections!</a:t>
            </a:r>
            <a:endParaRPr sz="1800"/>
          </a:p>
        </p:txBody>
      </p:sp>
      <p:pic>
        <p:nvPicPr>
          <p:cNvPr id="389" name="Google Shape;3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200" y="886675"/>
            <a:ext cx="4715551" cy="82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Gibbs sampling method for RBMs</a:t>
            </a:r>
            <a:endParaRPr sz="4050"/>
          </a:p>
        </p:txBody>
      </p:sp>
      <p:sp>
        <p:nvSpPr>
          <p:cNvPr id="395" name="Google Shape;395;p27"/>
          <p:cNvSpPr txBox="1"/>
          <p:nvPr/>
        </p:nvSpPr>
        <p:spPr>
          <a:xfrm>
            <a:off x="351225" y="887300"/>
            <a:ext cx="9880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approximate: </a:t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351225" y="1682225"/>
            <a:ext cx="11091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be done via Gibbs sampling method: </a:t>
            </a:r>
            <a:endParaRPr/>
          </a:p>
        </p:txBody>
      </p:sp>
      <p:pic>
        <p:nvPicPr>
          <p:cNvPr id="397" name="Google Shape;3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200" y="886675"/>
            <a:ext cx="4715551" cy="82318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7"/>
          <p:cNvSpPr txBox="1"/>
          <p:nvPr/>
        </p:nvSpPr>
        <p:spPr>
          <a:xfrm>
            <a:off x="1220025" y="2116550"/>
            <a:ext cx="9963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the target distribution is p(</a:t>
            </a:r>
            <a:r>
              <a:rPr b="1" lang="en-US"/>
              <a:t>x</a:t>
            </a:r>
            <a:r>
              <a:rPr lang="en-US"/>
              <a:t>) we must have </a:t>
            </a:r>
            <a:r>
              <a:rPr lang="en-US"/>
              <a:t>analytical</a:t>
            </a:r>
            <a:r>
              <a:rPr lang="en-US"/>
              <a:t> expressions for conditional </a:t>
            </a:r>
            <a:r>
              <a:rPr lang="en-US"/>
              <a:t>probabilities: p(x</a:t>
            </a:r>
            <a:r>
              <a:rPr baseline="-25000" lang="en-US"/>
              <a:t>i</a:t>
            </a:r>
            <a:r>
              <a:rPr lang="en-US"/>
              <a:t>| x</a:t>
            </a:r>
            <a:r>
              <a:rPr baseline="-25000" lang="en-US"/>
              <a:t>j</a:t>
            </a:r>
            <a:r>
              <a:rPr lang="en-US"/>
              <a:t>) for j&lt;&gt;i</a:t>
            </a:r>
            <a:endParaRPr/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46" y="2560250"/>
            <a:ext cx="3432625" cy="1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 txBox="1"/>
          <p:nvPr/>
        </p:nvSpPr>
        <p:spPr>
          <a:xfrm>
            <a:off x="7819225" y="3066375"/>
            <a:ext cx="1192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</a:rPr>
              <a:t>Done!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1220025" y="4250150"/>
            <a:ext cx="980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must be able to sample from those probabilities e.g if  p(h=1|v) = 0.9 &gt; rand() =&gt; h=1 else h=0</a:t>
            </a:r>
            <a:endParaRPr/>
          </a:p>
        </p:txBody>
      </p:sp>
      <p:sp>
        <p:nvSpPr>
          <p:cNvPr id="402" name="Google Shape;402;p27"/>
          <p:cNvSpPr txBox="1"/>
          <p:nvPr/>
        </p:nvSpPr>
        <p:spPr>
          <a:xfrm>
            <a:off x="9515125" y="4170500"/>
            <a:ext cx="1192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</a:rPr>
              <a:t>Done!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351225" y="4750700"/>
            <a:ext cx="3604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algorithm:</a:t>
            </a:r>
            <a:endParaRPr b="1"/>
          </a:p>
        </p:txBody>
      </p:sp>
      <p:pic>
        <p:nvPicPr>
          <p:cNvPr id="404" name="Google Shape;4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424" y="4903150"/>
            <a:ext cx="2952213" cy="16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974" y="5257350"/>
            <a:ext cx="2884959" cy="8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 txBox="1"/>
          <p:nvPr/>
        </p:nvSpPr>
        <p:spPr>
          <a:xfrm>
            <a:off x="5882800" y="6080525"/>
            <a:ext cx="4935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some steps </a:t>
            </a:r>
            <a:r>
              <a:rPr b="1" lang="en-US"/>
              <a:t>v</a:t>
            </a:r>
            <a:r>
              <a:rPr b="1" baseline="30000" lang="en-US"/>
              <a:t>k</a:t>
            </a:r>
            <a:r>
              <a:rPr lang="en-US"/>
              <a:t> is a sample from p(</a:t>
            </a:r>
            <a:r>
              <a:rPr b="1" lang="en-US"/>
              <a:t>v</a:t>
            </a:r>
            <a:r>
              <a:rPr lang="en-US"/>
              <a:t>) distribution.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/>
          <p:nvPr/>
        </p:nvSpPr>
        <p:spPr>
          <a:xfrm>
            <a:off x="8054525" y="741775"/>
            <a:ext cx="3678600" cy="3270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Gibbs sampling method for RBMs</a:t>
            </a:r>
            <a:endParaRPr sz="4050"/>
          </a:p>
        </p:txBody>
      </p:sp>
      <p:sp>
        <p:nvSpPr>
          <p:cNvPr id="413" name="Google Shape;413;p28"/>
          <p:cNvSpPr txBox="1"/>
          <p:nvPr/>
        </p:nvSpPr>
        <p:spPr>
          <a:xfrm>
            <a:off x="351225" y="887300"/>
            <a:ext cx="9880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approximate: </a:t>
            </a:r>
            <a:endParaRPr/>
          </a:p>
        </p:txBody>
      </p:sp>
      <p:pic>
        <p:nvPicPr>
          <p:cNvPr id="414" name="Google Shape;4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175" y="969850"/>
            <a:ext cx="4715551" cy="82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151" y="2569550"/>
            <a:ext cx="2888400" cy="138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724" y="833987"/>
            <a:ext cx="2952213" cy="1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8"/>
          <p:cNvSpPr txBox="1"/>
          <p:nvPr/>
        </p:nvSpPr>
        <p:spPr>
          <a:xfrm>
            <a:off x="351225" y="1922450"/>
            <a:ext cx="53883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back to RBM we can compute p(</a:t>
            </a:r>
            <a:r>
              <a:rPr b="1" lang="en-US"/>
              <a:t>v</a:t>
            </a:r>
            <a:r>
              <a:rPr lang="en-US"/>
              <a:t>) using exact approach</a:t>
            </a: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963" y="2329700"/>
            <a:ext cx="3498425" cy="9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982" y="3323440"/>
            <a:ext cx="4054671" cy="9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4863" y="3529100"/>
            <a:ext cx="3227186" cy="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 txBox="1"/>
          <p:nvPr/>
        </p:nvSpPr>
        <p:spPr>
          <a:xfrm>
            <a:off x="8054525" y="675200"/>
            <a:ext cx="1959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Gibbs sampling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22" name="Google Shape;422;p28"/>
          <p:cNvSpPr txBox="1"/>
          <p:nvPr/>
        </p:nvSpPr>
        <p:spPr>
          <a:xfrm>
            <a:off x="4741450" y="3225675"/>
            <a:ext cx="2529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p_v_exact:</a:t>
            </a:r>
            <a:endParaRPr b="1"/>
          </a:p>
        </p:txBody>
      </p:sp>
      <p:sp>
        <p:nvSpPr>
          <p:cNvPr id="423" name="Google Shape;423;p28"/>
          <p:cNvSpPr txBox="1"/>
          <p:nvPr/>
        </p:nvSpPr>
        <p:spPr>
          <a:xfrm>
            <a:off x="351225" y="4205200"/>
            <a:ext cx="53883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sample p(v) with Gibbs method</a:t>
            </a:r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975" y="4543150"/>
            <a:ext cx="4117976" cy="16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5450" y="4205202"/>
            <a:ext cx="5388300" cy="235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96225" y="4393400"/>
            <a:ext cx="3227175" cy="3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7226" y="6253699"/>
            <a:ext cx="3227508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8"/>
          <p:cNvCxnSpPr/>
          <p:nvPr/>
        </p:nvCxnSpPr>
        <p:spPr>
          <a:xfrm flipH="1" rot="10800000">
            <a:off x="5046450" y="5832150"/>
            <a:ext cx="1183200" cy="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8"/>
          <p:cNvCxnSpPr/>
          <p:nvPr/>
        </p:nvCxnSpPr>
        <p:spPr>
          <a:xfrm>
            <a:off x="4612050" y="4140675"/>
            <a:ext cx="16359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28"/>
          <p:cNvSpPr txBox="1"/>
          <p:nvPr/>
        </p:nvSpPr>
        <p:spPr>
          <a:xfrm>
            <a:off x="7625125" y="4852300"/>
            <a:ext cx="11832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</a:rPr>
              <a:t>WOW!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Gibbs sampling method for RBMs</a:t>
            </a:r>
            <a:endParaRPr sz="4050"/>
          </a:p>
        </p:txBody>
      </p:sp>
      <p:sp>
        <p:nvSpPr>
          <p:cNvPr id="436" name="Google Shape;436;p29"/>
          <p:cNvSpPr txBox="1"/>
          <p:nvPr/>
        </p:nvSpPr>
        <p:spPr>
          <a:xfrm>
            <a:off x="351225" y="887300"/>
            <a:ext cx="9880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approximate: </a:t>
            </a:r>
            <a:endParaRPr/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175" y="969850"/>
            <a:ext cx="4715551" cy="82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724" y="833987"/>
            <a:ext cx="2952213" cy="1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9"/>
          <p:cNvSpPr txBox="1"/>
          <p:nvPr/>
        </p:nvSpPr>
        <p:spPr>
          <a:xfrm>
            <a:off x="8054525" y="675200"/>
            <a:ext cx="1959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Gibbs sampling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40" name="Google Shape;440;p29"/>
          <p:cNvSpPr txBox="1"/>
          <p:nvPr/>
        </p:nvSpPr>
        <p:spPr>
          <a:xfrm>
            <a:off x="600775" y="1931700"/>
            <a:ext cx="6063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Gibbs sampling allows us to sample </a:t>
            </a:r>
            <a:endParaRPr/>
          </a:p>
        </p:txBody>
      </p:sp>
      <p:pic>
        <p:nvPicPr>
          <p:cNvPr id="441" name="Google Shape;4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850" y="1977925"/>
            <a:ext cx="983962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/>
          <p:nvPr/>
        </p:nvSpPr>
        <p:spPr>
          <a:xfrm>
            <a:off x="850325" y="2597175"/>
            <a:ext cx="64974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How many samples k should we compute to estimate gradients properly?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443" name="Google Shape;4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4588" y="3068553"/>
            <a:ext cx="3080225" cy="28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 txBox="1"/>
          <p:nvPr/>
        </p:nvSpPr>
        <p:spPr>
          <a:xfrm>
            <a:off x="2070350" y="6044675"/>
            <a:ext cx="3576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Relative error of gradient computation using Gibbs sampling and exact</a:t>
            </a:r>
            <a:endParaRPr/>
          </a:p>
        </p:txBody>
      </p:sp>
      <p:sp>
        <p:nvSpPr>
          <p:cNvPr id="445" name="Google Shape;445;p29"/>
          <p:cNvSpPr txBox="1"/>
          <p:nvPr/>
        </p:nvSpPr>
        <p:spPr>
          <a:xfrm>
            <a:off x="7246050" y="3793775"/>
            <a:ext cx="4066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C4125"/>
                </a:solidFill>
              </a:rPr>
              <a:t>What people do?</a:t>
            </a:r>
            <a:endParaRPr b="1" sz="3000">
              <a:solidFill>
                <a:srgbClr val="CC4125"/>
              </a:solidFill>
            </a:endParaRPr>
          </a:p>
        </p:txBody>
      </p:sp>
      <p:sp>
        <p:nvSpPr>
          <p:cNvPr id="446" name="Google Shape;446;p29"/>
          <p:cNvSpPr txBox="1"/>
          <p:nvPr/>
        </p:nvSpPr>
        <p:spPr>
          <a:xfrm>
            <a:off x="7033600" y="4649050"/>
            <a:ext cx="4279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6AA84F"/>
                </a:solidFill>
              </a:rPr>
              <a:t>They use k = 1</a:t>
            </a:r>
            <a:endParaRPr b="1" sz="36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Contrastive divergence</a:t>
            </a:r>
            <a:endParaRPr sz="4050"/>
          </a:p>
        </p:txBody>
      </p:sp>
      <p:pic>
        <p:nvPicPr>
          <p:cNvPr id="452" name="Google Shape;4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974" y="935662"/>
            <a:ext cx="2952213" cy="1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0"/>
          <p:cNvSpPr txBox="1"/>
          <p:nvPr/>
        </p:nvSpPr>
        <p:spPr>
          <a:xfrm>
            <a:off x="4949000" y="741775"/>
            <a:ext cx="1959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Gibbs sampling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9737"/>
            <a:ext cx="11887201" cy="180514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/>
          <p:nvPr/>
        </p:nvSpPr>
        <p:spPr>
          <a:xfrm>
            <a:off x="2255200" y="3586125"/>
            <a:ext cx="2319900" cy="34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Contrastive divergence</a:t>
            </a:r>
            <a:endParaRPr sz="4050"/>
          </a:p>
        </p:txBody>
      </p:sp>
      <p:pic>
        <p:nvPicPr>
          <p:cNvPr id="461" name="Google Shape;4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75" y="916875"/>
            <a:ext cx="8440049" cy="53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865" y="4288250"/>
            <a:ext cx="3081684" cy="75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31"/>
          <p:cNvCxnSpPr/>
          <p:nvPr/>
        </p:nvCxnSpPr>
        <p:spPr>
          <a:xfrm flipH="1">
            <a:off x="3891265" y="4666700"/>
            <a:ext cx="4944600" cy="490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31"/>
          <p:cNvSpPr/>
          <p:nvPr/>
        </p:nvSpPr>
        <p:spPr>
          <a:xfrm>
            <a:off x="8863650" y="4251600"/>
            <a:ext cx="3054000" cy="859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"/>
          <p:cNvSpPr txBox="1"/>
          <p:nvPr/>
        </p:nvSpPr>
        <p:spPr>
          <a:xfrm>
            <a:off x="8752750" y="2537075"/>
            <a:ext cx="33735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C78D8"/>
                </a:solidFill>
              </a:rPr>
              <a:t>This seems to work quite well but for small values of k one has to be aware of bad </a:t>
            </a:r>
            <a:r>
              <a:rPr lang="en-US">
                <a:solidFill>
                  <a:srgbClr val="3C78D8"/>
                </a:solidFill>
              </a:rPr>
              <a:t>approximation</a:t>
            </a:r>
            <a:r>
              <a:rPr lang="en-US">
                <a:solidFill>
                  <a:srgbClr val="3C78D8"/>
                </a:solidFill>
              </a:rPr>
              <a:t> of gradients - gradient is biased (see more in refs). </a:t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Persistent c</a:t>
            </a:r>
            <a:r>
              <a:rPr lang="en-US" sz="4050"/>
              <a:t>ontrastive divergence (PCD)</a:t>
            </a:r>
            <a:endParaRPr sz="4050"/>
          </a:p>
        </p:txBody>
      </p:sp>
      <p:pic>
        <p:nvPicPr>
          <p:cNvPr id="471" name="Google Shape;4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75" y="916875"/>
            <a:ext cx="8440049" cy="532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32"/>
          <p:cNvCxnSpPr/>
          <p:nvPr/>
        </p:nvCxnSpPr>
        <p:spPr>
          <a:xfrm rot="10800000">
            <a:off x="2005525" y="2550900"/>
            <a:ext cx="5813700" cy="55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32"/>
          <p:cNvSpPr txBox="1"/>
          <p:nvPr/>
        </p:nvSpPr>
        <p:spPr>
          <a:xfrm>
            <a:off x="7893175" y="2329125"/>
            <a:ext cx="3299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don’t re-</a:t>
            </a:r>
            <a:r>
              <a:rPr lang="en-US">
                <a:solidFill>
                  <a:srgbClr val="CC0000"/>
                </a:solidFill>
              </a:rPr>
              <a:t>initialize</a:t>
            </a:r>
            <a:r>
              <a:rPr lang="en-US">
                <a:solidFill>
                  <a:srgbClr val="CC0000"/>
                </a:solidFill>
              </a:rPr>
              <a:t> </a:t>
            </a:r>
            <a:r>
              <a:rPr b="1" lang="en-US">
                <a:solidFill>
                  <a:srgbClr val="CC0000"/>
                </a:solidFill>
              </a:rPr>
              <a:t>v</a:t>
            </a:r>
            <a:r>
              <a:rPr baseline="30000" lang="en-US">
                <a:solidFill>
                  <a:srgbClr val="CC0000"/>
                </a:solidFill>
              </a:rPr>
              <a:t>(0)</a:t>
            </a:r>
            <a:r>
              <a:rPr lang="en-US">
                <a:solidFill>
                  <a:srgbClr val="CC0000"/>
                </a:solidFill>
              </a:rPr>
              <a:t> for each example in mini-batch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Dependence on k</a:t>
            </a:r>
            <a:endParaRPr sz="4050"/>
          </a:p>
        </p:txBody>
      </p:sp>
      <p:pic>
        <p:nvPicPr>
          <p:cNvPr id="479" name="Google Shape;4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4" y="731775"/>
            <a:ext cx="9823899" cy="4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875" y="4901900"/>
            <a:ext cx="4801625" cy="19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33"/>
          <p:cNvCxnSpPr/>
          <p:nvPr/>
        </p:nvCxnSpPr>
        <p:spPr>
          <a:xfrm flipH="1" rot="10800000">
            <a:off x="8262875" y="2606500"/>
            <a:ext cx="1210800" cy="336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33"/>
          <p:cNvCxnSpPr/>
          <p:nvPr/>
        </p:nvCxnSpPr>
        <p:spPr>
          <a:xfrm rot="10800000">
            <a:off x="3955975" y="2014925"/>
            <a:ext cx="267900" cy="2892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33"/>
          <p:cNvSpPr txBox="1"/>
          <p:nvPr/>
        </p:nvSpPr>
        <p:spPr>
          <a:xfrm>
            <a:off x="4408700" y="1709875"/>
            <a:ext cx="684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k=1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84" name="Google Shape;484;p33"/>
          <p:cNvSpPr txBox="1"/>
          <p:nvPr/>
        </p:nvSpPr>
        <p:spPr>
          <a:xfrm>
            <a:off x="4792175" y="1229275"/>
            <a:ext cx="684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k=2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85" name="Google Shape;485;p33"/>
          <p:cNvSpPr txBox="1"/>
          <p:nvPr/>
        </p:nvSpPr>
        <p:spPr>
          <a:xfrm>
            <a:off x="4570375" y="611625"/>
            <a:ext cx="836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k=20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Summary</a:t>
            </a:r>
            <a:endParaRPr sz="4050"/>
          </a:p>
        </p:txBody>
      </p:sp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800" y="1025125"/>
            <a:ext cx="5271450" cy="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50" y="941962"/>
            <a:ext cx="4791601" cy="2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190" y="4185500"/>
            <a:ext cx="3081684" cy="7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6237" y="4897843"/>
            <a:ext cx="4915658" cy="78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8092" y="3538688"/>
            <a:ext cx="1391064" cy="66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259" y="3586768"/>
            <a:ext cx="4175558" cy="65426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4"/>
          <p:cNvSpPr txBox="1"/>
          <p:nvPr/>
        </p:nvSpPr>
        <p:spPr>
          <a:xfrm>
            <a:off x="5138875" y="463525"/>
            <a:ext cx="485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RBM is an energy based model </a:t>
            </a:r>
            <a:endParaRPr/>
          </a:p>
        </p:txBody>
      </p:sp>
      <p:sp>
        <p:nvSpPr>
          <p:cNvPr id="498" name="Google Shape;498;p34"/>
          <p:cNvSpPr txBox="1"/>
          <p:nvPr/>
        </p:nvSpPr>
        <p:spPr>
          <a:xfrm>
            <a:off x="5647225" y="2042600"/>
            <a:ext cx="56751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8288" y="2358663"/>
            <a:ext cx="3911548" cy="7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4"/>
          <p:cNvSpPr txBox="1"/>
          <p:nvPr/>
        </p:nvSpPr>
        <p:spPr>
          <a:xfrm>
            <a:off x="5240550" y="2030038"/>
            <a:ext cx="4953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maximize log likelihood of p(v)</a:t>
            </a:r>
            <a:endParaRPr/>
          </a:p>
        </p:txBody>
      </p:sp>
      <p:sp>
        <p:nvSpPr>
          <p:cNvPr id="501" name="Google Shape;501;p34"/>
          <p:cNvSpPr txBox="1"/>
          <p:nvPr/>
        </p:nvSpPr>
        <p:spPr>
          <a:xfrm>
            <a:off x="5693425" y="3133225"/>
            <a:ext cx="4630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gradient ascent and CD approximation method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Applications of RBMs</a:t>
            </a:r>
            <a:endParaRPr sz="4050"/>
          </a:p>
        </p:txBody>
      </p:sp>
      <p:sp>
        <p:nvSpPr>
          <p:cNvPr id="507" name="Google Shape;507;p35"/>
          <p:cNvSpPr txBox="1"/>
          <p:nvPr/>
        </p:nvSpPr>
        <p:spPr>
          <a:xfrm>
            <a:off x="240300" y="776375"/>
            <a:ext cx="8244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 txBox="1"/>
          <p:nvPr/>
        </p:nvSpPr>
        <p:spPr>
          <a:xfrm>
            <a:off x="332725" y="979725"/>
            <a:ext cx="9492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RBMs can be used to pretrain weights for supervised learning</a:t>
            </a:r>
            <a:endParaRPr/>
          </a:p>
        </p:txBody>
      </p:sp>
      <p:pic>
        <p:nvPicPr>
          <p:cNvPr id="509" name="Google Shape;5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625" y="1372575"/>
            <a:ext cx="3258126" cy="31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5"/>
          <p:cNvSpPr txBox="1"/>
          <p:nvPr/>
        </p:nvSpPr>
        <p:spPr>
          <a:xfrm>
            <a:off x="4542625" y="1843800"/>
            <a:ext cx="6714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RBMs are generative model, one can solve in-painting problem with them</a:t>
            </a:r>
            <a:endParaRPr/>
          </a:p>
        </p:txBody>
      </p:sp>
      <p:pic>
        <p:nvPicPr>
          <p:cNvPr id="511" name="Google Shape;5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850" y="2252775"/>
            <a:ext cx="5060400" cy="4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5"/>
          <p:cNvSpPr txBox="1"/>
          <p:nvPr/>
        </p:nvSpPr>
        <p:spPr>
          <a:xfrm>
            <a:off x="5540850" y="2732025"/>
            <a:ext cx="5647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selected units fixed and sample rest using Gibbs sampling</a:t>
            </a:r>
            <a:endParaRPr/>
          </a:p>
        </p:txBody>
      </p:sp>
      <p:sp>
        <p:nvSpPr>
          <p:cNvPr id="513" name="Google Shape;513;p35"/>
          <p:cNvSpPr txBox="1"/>
          <p:nvPr/>
        </p:nvSpPr>
        <p:spPr>
          <a:xfrm>
            <a:off x="4542625" y="3364300"/>
            <a:ext cx="62850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Train Deep Belief networks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RBMs were used for recommendations :)</a:t>
            </a:r>
            <a:endParaRPr/>
          </a:p>
        </p:txBody>
      </p:sp>
      <p:pic>
        <p:nvPicPr>
          <p:cNvPr id="514" name="Google Shape;5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4800" y="3137247"/>
            <a:ext cx="2283500" cy="34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RBMs are defined in term of energy function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RBM</a:t>
            </a:r>
            <a:endParaRPr sz="4050"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925" y="1576225"/>
            <a:ext cx="5271450" cy="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50" y="1672137"/>
            <a:ext cx="4791601" cy="2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400" y="2704975"/>
            <a:ext cx="7525076" cy="41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9"/>
          <p:cNvCxnSpPr/>
          <p:nvPr/>
        </p:nvCxnSpPr>
        <p:spPr>
          <a:xfrm rot="10800000">
            <a:off x="7995625" y="2187950"/>
            <a:ext cx="1194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9"/>
          <p:cNvCxnSpPr/>
          <p:nvPr/>
        </p:nvCxnSpPr>
        <p:spPr>
          <a:xfrm flipH="1" rot="10800000">
            <a:off x="7661550" y="2156175"/>
            <a:ext cx="4773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9425" y="3402224"/>
            <a:ext cx="1945925" cy="3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7422900" y="3402225"/>
            <a:ext cx="365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US"/>
              <a:t>represent the observable data</a:t>
            </a:r>
            <a:endParaRPr i="1"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1925" y="3858750"/>
            <a:ext cx="2120975" cy="3237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7422900" y="3773175"/>
            <a:ext cx="3444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US"/>
              <a:t>to capture the dependencies between observed variables</a:t>
            </a:r>
            <a:endParaRPr i="1"/>
          </a:p>
        </p:txBody>
      </p:sp>
      <p:sp>
        <p:nvSpPr>
          <p:cNvPr id="60" name="Google Shape;60;p9"/>
          <p:cNvSpPr txBox="1"/>
          <p:nvPr/>
        </p:nvSpPr>
        <p:spPr>
          <a:xfrm>
            <a:off x="5301925" y="4343925"/>
            <a:ext cx="5513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</a:t>
            </a:r>
            <a:r>
              <a:rPr lang="en-US"/>
              <a:t> </a:t>
            </a:r>
            <a:r>
              <a:rPr i="1" lang="en-US"/>
              <a:t>is a matrix which connects the visible and hidden units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</a:t>
            </a:r>
            <a:r>
              <a:rPr lang="en-US"/>
              <a:t>,</a:t>
            </a:r>
            <a:r>
              <a:rPr b="1" lang="en-US"/>
              <a:t> c</a:t>
            </a:r>
            <a:r>
              <a:rPr lang="en-US"/>
              <a:t> </a:t>
            </a:r>
            <a:r>
              <a:rPr i="1" lang="en-US"/>
              <a:t>are the bias terms associated with visible and </a:t>
            </a:r>
            <a:r>
              <a:rPr i="1" lang="en-US"/>
              <a:t>hidden</a:t>
            </a:r>
            <a:r>
              <a:rPr i="1" lang="en-US"/>
              <a:t> units</a:t>
            </a:r>
            <a:endParaRPr i="1"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4650" y="4572575"/>
            <a:ext cx="12954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 txBox="1"/>
          <p:nvPr>
            <p:ph type="title"/>
          </p:nvPr>
        </p:nvSpPr>
        <p:spPr>
          <a:xfrm>
            <a:off x="116550" y="180175"/>
            <a:ext cx="11140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Notes: Why don’t we work with Energy?</a:t>
            </a:r>
            <a:endParaRPr sz="4050"/>
          </a:p>
        </p:txBody>
      </p:sp>
      <p:sp>
        <p:nvSpPr>
          <p:cNvPr id="520" name="Google Shape;520;p36"/>
          <p:cNvSpPr txBox="1"/>
          <p:nvPr/>
        </p:nvSpPr>
        <p:spPr>
          <a:xfrm>
            <a:off x="240300" y="776375"/>
            <a:ext cx="8244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332725" y="979725"/>
            <a:ext cx="9492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RBM is an energy based model, why not minimize energy E(v) instead of p(v)</a:t>
            </a:r>
            <a:endParaRPr/>
          </a:p>
        </p:txBody>
      </p:sp>
      <p:pic>
        <p:nvPicPr>
          <p:cNvPr id="522" name="Google Shape;5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00" y="1372575"/>
            <a:ext cx="5271450" cy="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113" y="1449325"/>
            <a:ext cx="3911548" cy="7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250" y="2344999"/>
            <a:ext cx="2414425" cy="6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6"/>
          <p:cNvSpPr txBox="1"/>
          <p:nvPr/>
        </p:nvSpPr>
        <p:spPr>
          <a:xfrm>
            <a:off x="2661875" y="2523225"/>
            <a:ext cx="3475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Smaller energy =&gt; higher probability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1423375" y="2844163"/>
            <a:ext cx="7773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is not true in general for E(</a:t>
            </a:r>
            <a:r>
              <a:rPr b="1" lang="en-US"/>
              <a:t>v</a:t>
            </a:r>
            <a:r>
              <a:rPr lang="en-US"/>
              <a:t>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Energy is not bounded, probability must be normalize</a:t>
            </a:r>
            <a:endParaRPr/>
          </a:p>
        </p:txBody>
      </p:sp>
      <p:cxnSp>
        <p:nvCxnSpPr>
          <p:cNvPr id="527" name="Google Shape;527;p36"/>
          <p:cNvCxnSpPr>
            <a:stCxn id="522" idx="3"/>
            <a:endCxn id="523" idx="1"/>
          </p:cNvCxnSpPr>
          <p:nvPr/>
        </p:nvCxnSpPr>
        <p:spPr>
          <a:xfrm>
            <a:off x="5794950" y="1841488"/>
            <a:ext cx="7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36"/>
          <p:cNvCxnSpPr>
            <a:stCxn id="522" idx="3"/>
            <a:endCxn id="524" idx="1"/>
          </p:cNvCxnSpPr>
          <p:nvPr/>
        </p:nvCxnSpPr>
        <p:spPr>
          <a:xfrm>
            <a:off x="5794950" y="1841488"/>
            <a:ext cx="922200" cy="8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9" name="Google Shape;52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0625" y="3639350"/>
            <a:ext cx="10674801" cy="31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6"/>
          <p:cNvSpPr txBox="1"/>
          <p:nvPr/>
        </p:nvSpPr>
        <p:spPr>
          <a:xfrm>
            <a:off x="4637225" y="4031975"/>
            <a:ext cx="1365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Energy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531" name="Google Shape;53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6729" y="4036675"/>
            <a:ext cx="471725" cy="4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0004" y="3939525"/>
            <a:ext cx="505677" cy="4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7875" y="5748900"/>
            <a:ext cx="505675" cy="49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3229" y="5824550"/>
            <a:ext cx="505675" cy="5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08578" y="5796588"/>
            <a:ext cx="55507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43179" y="5799845"/>
            <a:ext cx="555075" cy="5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471654" y="3890075"/>
            <a:ext cx="505675" cy="47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95354" y="5933425"/>
            <a:ext cx="505675" cy="494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36"/>
          <p:cNvCxnSpPr/>
          <p:nvPr/>
        </p:nvCxnSpPr>
        <p:spPr>
          <a:xfrm flipH="1">
            <a:off x="1931792" y="4519625"/>
            <a:ext cx="160800" cy="117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36"/>
          <p:cNvSpPr txBox="1"/>
          <p:nvPr/>
        </p:nvSpPr>
        <p:spPr>
          <a:xfrm>
            <a:off x="7791500" y="3333700"/>
            <a:ext cx="3641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for </a:t>
            </a:r>
            <a:r>
              <a:rPr i="1" lang="en-US"/>
              <a:t>converged</a:t>
            </a:r>
            <a:r>
              <a:rPr lang="en-US"/>
              <a:t> 3x3 BAS dataset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"/>
          <p:cNvSpPr txBox="1"/>
          <p:nvPr>
            <p:ph type="title"/>
          </p:nvPr>
        </p:nvSpPr>
        <p:spPr>
          <a:xfrm>
            <a:off x="116550" y="180175"/>
            <a:ext cx="963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>
                <a:latin typeface="Times New Roman"/>
                <a:ea typeface="Times New Roman"/>
                <a:cs typeface="Times New Roman"/>
                <a:sym typeface="Times New Roman"/>
              </a:rPr>
              <a:t>Conclusions </a:t>
            </a:r>
            <a:endParaRPr sz="4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556925" y="2702706"/>
            <a:ext cx="10422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use RBMs if you don’t have to</a:t>
            </a:r>
            <a:endParaRPr sz="4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 txBox="1"/>
          <p:nvPr>
            <p:ph idx="2" type="body"/>
          </p:nvPr>
        </p:nvSpPr>
        <p:spPr>
          <a:xfrm>
            <a:off x="911425" y="1772822"/>
            <a:ext cx="10369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3" name="Google Shape;553;p38"/>
          <p:cNvSpPr txBox="1"/>
          <p:nvPr/>
        </p:nvSpPr>
        <p:spPr>
          <a:xfrm>
            <a:off x="644425" y="1726425"/>
            <a:ext cx="106362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https://theclevermachine.wordpress.com/page/3/</a:t>
            </a:r>
            <a:r>
              <a:rPr lang="en-US"/>
              <a:t> -mcmc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https://theclevermachine.wordpress.com/page/2/</a:t>
            </a:r>
            <a:r>
              <a:rPr lang="en-US"/>
              <a:t> gibbs sampling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http://deeplearning.net/tutorial/rbm.html</a:t>
            </a:r>
            <a:r>
              <a:rPr lang="en-US"/>
              <a:t> - theano tutorial on RBMs (full implementation)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Training RBMs: An introduction</a:t>
            </a:r>
            <a:r>
              <a:rPr lang="en-US"/>
              <a:t> - the best description on how do the RBMs work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9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9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RBMs are defined in term of energy function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RBM</a:t>
            </a:r>
            <a:endParaRPr sz="4050"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925" y="1576225"/>
            <a:ext cx="5271450" cy="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50" y="1672137"/>
            <a:ext cx="4791601" cy="2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400" y="2704975"/>
            <a:ext cx="7525076" cy="41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0"/>
          <p:cNvCxnSpPr/>
          <p:nvPr/>
        </p:nvCxnSpPr>
        <p:spPr>
          <a:xfrm rot="10800000">
            <a:off x="7995625" y="2187950"/>
            <a:ext cx="1194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 flipH="1" rot="10800000">
            <a:off x="7661550" y="2156175"/>
            <a:ext cx="4773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0"/>
          <p:cNvSpPr txBox="1"/>
          <p:nvPr/>
        </p:nvSpPr>
        <p:spPr>
          <a:xfrm>
            <a:off x="4984375" y="3348500"/>
            <a:ext cx="6141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 given configuration of units V and H we can compute energy as:</a:t>
            </a:r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050" y="4477225"/>
            <a:ext cx="52959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7938" y="3792500"/>
            <a:ext cx="413476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RBMs are defined in term of energy function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RBM</a:t>
            </a:r>
            <a:endParaRPr sz="4050"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925" y="1576225"/>
            <a:ext cx="5271450" cy="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50" y="1672137"/>
            <a:ext cx="4791601" cy="2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400" y="2704975"/>
            <a:ext cx="7525076" cy="41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1"/>
          <p:cNvCxnSpPr/>
          <p:nvPr/>
        </p:nvCxnSpPr>
        <p:spPr>
          <a:xfrm rot="10800000">
            <a:off x="7995625" y="2187950"/>
            <a:ext cx="1194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1"/>
          <p:cNvCxnSpPr/>
          <p:nvPr/>
        </p:nvCxnSpPr>
        <p:spPr>
          <a:xfrm flipH="1" rot="10800000">
            <a:off x="7661550" y="2156175"/>
            <a:ext cx="4773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1"/>
          <p:cNvSpPr txBox="1"/>
          <p:nvPr/>
        </p:nvSpPr>
        <p:spPr>
          <a:xfrm>
            <a:off x="4984375" y="3348500"/>
            <a:ext cx="6141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 given configuration of units V and H we can compute energy as:</a:t>
            </a: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938" y="3792500"/>
            <a:ext cx="413476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4984375" y="4355012"/>
            <a:ext cx="6141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configuration of using has defined probability (Boltzmann distribution)</a:t>
            </a:r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7200" y="4864100"/>
            <a:ext cx="3037424" cy="6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4375" y="5460650"/>
            <a:ext cx="3133399" cy="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/>
          <p:nvPr/>
        </p:nvSpPr>
        <p:spPr>
          <a:xfrm>
            <a:off x="8250275" y="5600950"/>
            <a:ext cx="2752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a partition function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contains sum of all possible hidden/visible configurations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On partition function</a:t>
            </a:r>
            <a:endParaRPr sz="4050"/>
          </a:p>
        </p:txBody>
      </p:sp>
      <p:pic>
        <p:nvPicPr>
          <p:cNvPr id="99" name="Google Shape;9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50" y="1657875"/>
            <a:ext cx="2752800" cy="5126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 txBox="1"/>
          <p:nvPr/>
        </p:nvSpPr>
        <p:spPr>
          <a:xfrm>
            <a:off x="222775" y="2347000"/>
            <a:ext cx="89028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consider the case where </a:t>
            </a:r>
            <a:r>
              <a:rPr b="1" lang="en-US"/>
              <a:t>V</a:t>
            </a:r>
            <a:r>
              <a:rPr lang="en-US"/>
              <a:t>  = {v</a:t>
            </a:r>
            <a:r>
              <a:rPr baseline="-25000" lang="en-US"/>
              <a:t>1</a:t>
            </a:r>
            <a:r>
              <a:rPr lang="en-US"/>
              <a:t>, v</a:t>
            </a:r>
            <a:r>
              <a:rPr baseline="-25000" lang="en-US"/>
              <a:t>2</a:t>
            </a:r>
            <a:r>
              <a:rPr lang="en-US"/>
              <a:t>, v</a:t>
            </a:r>
            <a:r>
              <a:rPr baseline="-25000" lang="en-US"/>
              <a:t>3</a:t>
            </a:r>
            <a:r>
              <a:rPr lang="en-US"/>
              <a:t>}  and </a:t>
            </a:r>
            <a:r>
              <a:rPr b="1" lang="en-US">
                <a:solidFill>
                  <a:schemeClr val="dk1"/>
                </a:solidFill>
              </a:rPr>
              <a:t>H</a:t>
            </a:r>
            <a:r>
              <a:rPr lang="en-US">
                <a:solidFill>
                  <a:schemeClr val="dk1"/>
                </a:solidFill>
              </a:rPr>
              <a:t>  = {h</a:t>
            </a:r>
            <a:r>
              <a:rPr baseline="-25000" lang="en-US">
                <a:solidFill>
                  <a:schemeClr val="dk1"/>
                </a:solidFill>
              </a:rPr>
              <a:t>1</a:t>
            </a:r>
            <a:r>
              <a:rPr lang="en-US">
                <a:solidFill>
                  <a:schemeClr val="dk1"/>
                </a:solidFill>
              </a:rPr>
              <a:t>, h</a:t>
            </a:r>
            <a:r>
              <a:rPr baseline="-25000" lang="en-US">
                <a:solidFill>
                  <a:schemeClr val="dk1"/>
                </a:solidFill>
              </a:rPr>
              <a:t>2</a:t>
            </a:r>
            <a:r>
              <a:rPr lang="en-US">
                <a:solidFill>
                  <a:schemeClr val="dk1"/>
                </a:solidFill>
              </a:rPr>
              <a:t>}.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lang="en-US">
                <a:solidFill>
                  <a:schemeClr val="dk1"/>
                </a:solidFill>
              </a:rPr>
              <a:t> we have 2</a:t>
            </a:r>
            <a:r>
              <a:rPr baseline="30000" lang="en-US">
                <a:solidFill>
                  <a:schemeClr val="dk1"/>
                </a:solidFill>
              </a:rPr>
              <a:t>3</a:t>
            </a:r>
            <a:r>
              <a:rPr lang="en-US">
                <a:solidFill>
                  <a:schemeClr val="dk1"/>
                </a:solidFill>
              </a:rPr>
              <a:t> possible configurations: {0,0,0}, {0,0,1}, {0,1,0}, {0,1,1}, {1,0,0}, {1,0,1}, {1,1,0}, {1,1,1}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</a:t>
            </a:r>
            <a:r>
              <a:rPr lang="en-US">
                <a:solidFill>
                  <a:schemeClr val="dk1"/>
                </a:solidFill>
              </a:rPr>
              <a:t> we have 2</a:t>
            </a:r>
            <a:r>
              <a:rPr baseline="30000" lang="en-US">
                <a:solidFill>
                  <a:schemeClr val="dk1"/>
                </a:solidFill>
              </a:rPr>
              <a:t>2</a:t>
            </a:r>
            <a:r>
              <a:rPr lang="en-US">
                <a:solidFill>
                  <a:schemeClr val="dk1"/>
                </a:solidFill>
              </a:rPr>
              <a:t> possible configurations: {0,0}, {0,1}, {1,0}, {1,1}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1496975" y="4017725"/>
            <a:ext cx="89412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</a:rPr>
              <a:t>In real world examples the Z is </a:t>
            </a:r>
            <a:r>
              <a:rPr b="1" lang="en-US" sz="2400">
                <a:solidFill>
                  <a:schemeClr val="accent2"/>
                </a:solidFill>
              </a:rPr>
              <a:t>intractable, for example MNIST images has dimensions of 28x28 pixels. This gives 2</a:t>
            </a:r>
            <a:r>
              <a:rPr b="1" baseline="30000" lang="en-US" sz="2400">
                <a:solidFill>
                  <a:schemeClr val="accent2"/>
                </a:solidFill>
              </a:rPr>
              <a:t>28x28 </a:t>
            </a:r>
            <a:r>
              <a:rPr b="1" lang="en-US" sz="2400">
                <a:solidFill>
                  <a:schemeClr val="accent2"/>
                </a:solidFill>
              </a:rPr>
              <a:t>possible configurations. </a:t>
            </a:r>
            <a:endParaRPr b="1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It contains sum of all possible hidden/visible configurations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On partition function</a:t>
            </a:r>
            <a:endParaRPr sz="405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50" y="1657875"/>
            <a:ext cx="2752800" cy="5126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222775" y="2347000"/>
            <a:ext cx="89028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consider the case where </a:t>
            </a:r>
            <a:r>
              <a:rPr b="1" lang="en-US"/>
              <a:t>V</a:t>
            </a:r>
            <a:r>
              <a:rPr lang="en-US"/>
              <a:t>  = {v</a:t>
            </a:r>
            <a:r>
              <a:rPr baseline="-25000" lang="en-US"/>
              <a:t>1</a:t>
            </a:r>
            <a:r>
              <a:rPr lang="en-US"/>
              <a:t>, v</a:t>
            </a:r>
            <a:r>
              <a:rPr baseline="-25000" lang="en-US"/>
              <a:t>2</a:t>
            </a:r>
            <a:r>
              <a:rPr lang="en-US"/>
              <a:t>, v</a:t>
            </a:r>
            <a:r>
              <a:rPr baseline="-25000" lang="en-US"/>
              <a:t>3</a:t>
            </a:r>
            <a:r>
              <a:rPr lang="en-US"/>
              <a:t>}  and </a:t>
            </a:r>
            <a:r>
              <a:rPr b="1" lang="en-US">
                <a:solidFill>
                  <a:schemeClr val="dk1"/>
                </a:solidFill>
              </a:rPr>
              <a:t>H</a:t>
            </a:r>
            <a:r>
              <a:rPr lang="en-US">
                <a:solidFill>
                  <a:schemeClr val="dk1"/>
                </a:solidFill>
              </a:rPr>
              <a:t>  = {h</a:t>
            </a:r>
            <a:r>
              <a:rPr baseline="-25000" lang="en-US">
                <a:solidFill>
                  <a:schemeClr val="dk1"/>
                </a:solidFill>
              </a:rPr>
              <a:t>1</a:t>
            </a:r>
            <a:r>
              <a:rPr lang="en-US">
                <a:solidFill>
                  <a:schemeClr val="dk1"/>
                </a:solidFill>
              </a:rPr>
              <a:t>, h</a:t>
            </a:r>
            <a:r>
              <a:rPr baseline="-25000" lang="en-US">
                <a:solidFill>
                  <a:schemeClr val="dk1"/>
                </a:solidFill>
              </a:rPr>
              <a:t>2</a:t>
            </a:r>
            <a:r>
              <a:rPr lang="en-US">
                <a:solidFill>
                  <a:schemeClr val="dk1"/>
                </a:solidFill>
              </a:rPr>
              <a:t>}.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V</a:t>
            </a:r>
            <a:r>
              <a:rPr lang="en-US">
                <a:solidFill>
                  <a:schemeClr val="dk1"/>
                </a:solidFill>
              </a:rPr>
              <a:t> we have 2</a:t>
            </a:r>
            <a:r>
              <a:rPr baseline="30000" lang="en-US">
                <a:solidFill>
                  <a:schemeClr val="dk1"/>
                </a:solidFill>
              </a:rPr>
              <a:t>3</a:t>
            </a:r>
            <a:r>
              <a:rPr lang="en-US">
                <a:solidFill>
                  <a:schemeClr val="dk1"/>
                </a:solidFill>
              </a:rPr>
              <a:t> possible configurations: {0,0,0}, {0,0,1}, {0,1,0}, {0,1,1}, {1,0,0}, {1,0,1}, {1,1,0}, {1,1,1}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</a:t>
            </a:r>
            <a:r>
              <a:rPr b="1" lang="en-US">
                <a:solidFill>
                  <a:schemeClr val="dk1"/>
                </a:solidFill>
              </a:rPr>
              <a:t>H</a:t>
            </a:r>
            <a:r>
              <a:rPr lang="en-US">
                <a:solidFill>
                  <a:schemeClr val="dk1"/>
                </a:solidFill>
              </a:rPr>
              <a:t> we have 2</a:t>
            </a:r>
            <a:r>
              <a:rPr baseline="30000" lang="en-US">
                <a:solidFill>
                  <a:schemeClr val="dk1"/>
                </a:solidFill>
              </a:rPr>
              <a:t>2</a:t>
            </a:r>
            <a:r>
              <a:rPr lang="en-US">
                <a:solidFill>
                  <a:schemeClr val="dk1"/>
                </a:solidFill>
              </a:rPr>
              <a:t> possible configurations: {0,0}, {0,1}, {1,0}, {1,1}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 the example above the sum can be computed easily: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450" y="3883725"/>
            <a:ext cx="87058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150" y="4888325"/>
            <a:ext cx="2809919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0650" y="4668800"/>
            <a:ext cx="3173175" cy="15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The RBM: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do we want to maximize?</a:t>
            </a:r>
            <a:endParaRPr sz="4050"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900" y="1024800"/>
            <a:ext cx="2552600" cy="4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38" y="976125"/>
            <a:ext cx="413476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550" y="1783175"/>
            <a:ext cx="3037425" cy="6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116550" y="2354950"/>
            <a:ext cx="9128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find </a:t>
            </a:r>
            <a:r>
              <a:rPr b="1" lang="en-US"/>
              <a:t>W</a:t>
            </a:r>
            <a:r>
              <a:rPr lang="en-US"/>
              <a:t>, </a:t>
            </a:r>
            <a:r>
              <a:rPr b="1" lang="en-US"/>
              <a:t>b</a:t>
            </a:r>
            <a:r>
              <a:rPr lang="en-US"/>
              <a:t>, </a:t>
            </a:r>
            <a:r>
              <a:rPr b="1" lang="en-US"/>
              <a:t>c</a:t>
            </a:r>
            <a:r>
              <a:rPr lang="en-US"/>
              <a:t> such that the probability of observing </a:t>
            </a:r>
            <a:r>
              <a:rPr b="1" lang="en-US"/>
              <a:t>V</a:t>
            </a:r>
            <a:r>
              <a:rPr lang="en-US"/>
              <a:t> will be maximal</a:t>
            </a: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775" y="2743400"/>
            <a:ext cx="4395672" cy="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1288850" y="3365350"/>
            <a:ext cx="2514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marginal distribution of </a:t>
            </a:r>
            <a:r>
              <a:rPr b="1" i="1" lang="en-US"/>
              <a:t>V</a:t>
            </a:r>
            <a:endParaRPr b="1" i="1"/>
          </a:p>
        </p:txBody>
      </p:sp>
      <p:cxnSp>
        <p:nvCxnSpPr>
          <p:cNvPr id="125" name="Google Shape;125;p14"/>
          <p:cNvCxnSpPr>
            <a:endCxn id="123" idx="1"/>
          </p:cNvCxnSpPr>
          <p:nvPr/>
        </p:nvCxnSpPr>
        <p:spPr>
          <a:xfrm flipH="1" rot="10800000">
            <a:off x="2879975" y="3184100"/>
            <a:ext cx="6378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" name="Google Shape;12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0450" y="3796175"/>
            <a:ext cx="12954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5600" y="4168800"/>
            <a:ext cx="4638500" cy="238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9696" y="4491850"/>
            <a:ext cx="525000" cy="5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4582600" y="3736800"/>
            <a:ext cx="6675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the concept: high probabilities for pictures similar as in data set</a:t>
            </a:r>
            <a:endParaRPr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4400" y="4352400"/>
            <a:ext cx="525000" cy="52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4"/>
          <p:cNvCxnSpPr/>
          <p:nvPr/>
        </p:nvCxnSpPr>
        <p:spPr>
          <a:xfrm>
            <a:off x="5696425" y="5067925"/>
            <a:ext cx="3741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4"/>
          <p:cNvCxnSpPr>
            <a:stCxn id="130" idx="1"/>
          </p:cNvCxnSpPr>
          <p:nvPr/>
        </p:nvCxnSpPr>
        <p:spPr>
          <a:xfrm flipH="1">
            <a:off x="7184200" y="4614900"/>
            <a:ext cx="2202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" name="Google Shape;13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34300" y="5846376"/>
            <a:ext cx="478346" cy="47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4"/>
          <p:cNvCxnSpPr/>
          <p:nvPr/>
        </p:nvCxnSpPr>
        <p:spPr>
          <a:xfrm rot="10800000">
            <a:off x="7200050" y="6181675"/>
            <a:ext cx="318300" cy="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116550" y="1051925"/>
            <a:ext cx="8372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The RBM: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do we want to maximize?</a:t>
            </a:r>
            <a:endParaRPr sz="405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900" y="1024800"/>
            <a:ext cx="2552600" cy="4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38" y="976125"/>
            <a:ext cx="413476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550" y="1783175"/>
            <a:ext cx="3037425" cy="6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116550" y="2354950"/>
            <a:ext cx="9128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find </a:t>
            </a:r>
            <a:r>
              <a:rPr b="1" lang="en-US"/>
              <a:t>W</a:t>
            </a:r>
            <a:r>
              <a:rPr lang="en-US"/>
              <a:t>, </a:t>
            </a:r>
            <a:r>
              <a:rPr b="1" lang="en-US"/>
              <a:t>b</a:t>
            </a:r>
            <a:r>
              <a:rPr lang="en-US"/>
              <a:t>, </a:t>
            </a:r>
            <a:r>
              <a:rPr b="1" lang="en-US"/>
              <a:t>c</a:t>
            </a:r>
            <a:r>
              <a:rPr lang="en-US"/>
              <a:t> such that the probability of observing </a:t>
            </a:r>
            <a:r>
              <a:rPr b="1" lang="en-US"/>
              <a:t>V</a:t>
            </a:r>
            <a:r>
              <a:rPr lang="en-US"/>
              <a:t> will be maximal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775" y="2743400"/>
            <a:ext cx="4395672" cy="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116550" y="3844850"/>
            <a:ext cx="8600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look for </a:t>
            </a:r>
            <a:r>
              <a:rPr lang="en-US"/>
              <a:t>optimal</a:t>
            </a:r>
            <a:r>
              <a:rPr lang="en-US"/>
              <a:t> (W, b, c) = </a:t>
            </a:r>
            <a:r>
              <a:rPr b="1" lang="en-US"/>
              <a:t>theta</a:t>
            </a:r>
            <a:r>
              <a:rPr lang="en-US"/>
              <a:t> using standard </a:t>
            </a:r>
            <a:r>
              <a:rPr b="1" lang="en-US"/>
              <a:t>gradient ascent </a:t>
            </a:r>
            <a:r>
              <a:rPr lang="en-US"/>
              <a:t>on log-likelihood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7513" y="4434875"/>
            <a:ext cx="7867150" cy="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0825" y="5403675"/>
            <a:ext cx="5228575" cy="96329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8149625" y="5521425"/>
            <a:ext cx="2861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Regularization + momentum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NAX-motyw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